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0"/>
  </p:notesMasterIdLst>
  <p:sldIdLst>
    <p:sldId id="360" r:id="rId3"/>
    <p:sldId id="355" r:id="rId4"/>
    <p:sldId id="371" r:id="rId5"/>
    <p:sldId id="376" r:id="rId6"/>
    <p:sldId id="380" r:id="rId7"/>
    <p:sldId id="256" r:id="rId8"/>
    <p:sldId id="265" r:id="rId9"/>
    <p:sldId id="378" r:id="rId10"/>
    <p:sldId id="421" r:id="rId11"/>
    <p:sldId id="423" r:id="rId12"/>
    <p:sldId id="266" r:id="rId13"/>
    <p:sldId id="362" r:id="rId14"/>
    <p:sldId id="269" r:id="rId15"/>
    <p:sldId id="270" r:id="rId16"/>
    <p:sldId id="291" r:id="rId17"/>
    <p:sldId id="417" r:id="rId18"/>
    <p:sldId id="413" r:id="rId19"/>
    <p:sldId id="364" r:id="rId20"/>
    <p:sldId id="434" r:id="rId21"/>
    <p:sldId id="340" r:id="rId22"/>
    <p:sldId id="386" r:id="rId23"/>
    <p:sldId id="281" r:id="rId24"/>
    <p:sldId id="426" r:id="rId25"/>
    <p:sldId id="295" r:id="rId26"/>
    <p:sldId id="384" r:id="rId27"/>
    <p:sldId id="297" r:id="rId28"/>
    <p:sldId id="387" r:id="rId29"/>
    <p:sldId id="285" r:id="rId30"/>
    <p:sldId id="392" r:id="rId31"/>
    <p:sldId id="418" r:id="rId32"/>
    <p:sldId id="372" r:id="rId33"/>
    <p:sldId id="366" r:id="rId34"/>
    <p:sldId id="573" r:id="rId35"/>
    <p:sldId id="431" r:id="rId36"/>
    <p:sldId id="432" r:id="rId37"/>
    <p:sldId id="433" r:id="rId38"/>
    <p:sldId id="435" r:id="rId39"/>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256"/>
            <p14:sldId id="265"/>
            <p14:sldId id="378"/>
            <p14:sldId id="421"/>
            <p14:sldId id="423"/>
            <p14:sldId id="266"/>
            <p14:sldId id="362"/>
          </p14:sldIdLst>
        </p14:section>
        <p14:section name="select()" id="{742796F6-4AC2-40D6-9862-8EA797D6A928}">
          <p14:sldIdLst>
            <p14:sldId id="269"/>
            <p14:sldId id="270"/>
            <p14:sldId id="291"/>
            <p14:sldId id="417"/>
            <p14:sldId id="413"/>
            <p14:sldId id="364"/>
          </p14:sldIdLst>
        </p14:section>
        <p14:section name="filter" id="{8CE85830-1EBC-4B15-A9C0-3C5DD3DA008A}">
          <p14:sldIdLst>
            <p14:sldId id="434"/>
            <p14:sldId id="340"/>
            <p14:sldId id="386"/>
            <p14:sldId id="281"/>
            <p14:sldId id="426"/>
            <p14:sldId id="295"/>
            <p14:sldId id="384"/>
            <p14:sldId id="297"/>
            <p14:sldId id="387"/>
            <p14:sldId id="285"/>
            <p14:sldId id="392"/>
            <p14:sldId id="418"/>
            <p14:sldId id="372"/>
            <p14:sldId id="366"/>
            <p14:sldId id="573"/>
            <p14:sldId id="431"/>
            <p14:sldId id="432"/>
            <p14:sldId id="433"/>
            <p14:sldId id="43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79028" autoAdjust="0"/>
  </p:normalViewPr>
  <p:slideViewPr>
    <p:cSldViewPr snapToGrid="0">
      <p:cViewPr varScale="1">
        <p:scale>
          <a:sx n="102" d="100"/>
          <a:sy n="102" d="100"/>
        </p:scale>
        <p:origin x="1760" y="17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25335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20061755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latin typeface="+mj-lt"/>
              </a:rPr>
              <a:t>Creating a Subset</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4</a:t>
            </a:r>
          </a:p>
          <a:p>
            <a:r>
              <a:rPr lang="en-US" sz="2800" dirty="0">
                <a:solidFill>
                  <a:schemeClr val="tx1">
                    <a:lumMod val="65000"/>
                    <a:lumOff val="35000"/>
                  </a:schemeClr>
                </a:solidFill>
              </a:rPr>
              <a:t>DLMP Core</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11</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Subset Specific Columns</a:t>
            </a:r>
          </a:p>
        </p:txBody>
      </p:sp>
    </p:spTree>
    <p:extLst>
      <p:ext uri="{BB962C8B-B14F-4D97-AF65-F5344CB8AC3E}">
        <p14:creationId xmlns:p14="http://schemas.microsoft.com/office/powerpoint/2010/main" val="203402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13</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088155" y="2574378"/>
            <a:ext cx="851753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917075" y="2653794"/>
            <a:ext cx="868861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5840882" y="3232082"/>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5921097" y="3833748"/>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977202" y="3936230"/>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103888" y="3162302"/>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233428" y="4082021"/>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
        <p:nvSpPr>
          <p:cNvPr id="23" name="Google Shape;139;p17"/>
          <p:cNvSpPr/>
          <p:nvPr/>
        </p:nvSpPr>
        <p:spPr>
          <a:xfrm>
            <a:off x="1157559" y="3095045"/>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338672" y="4115120"/>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914868" y="506112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720788" y="3556147"/>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2182744" y="2489144"/>
            <a:ext cx="864279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2744" y="2568560"/>
            <a:ext cx="864279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122000692"/>
              </p:ext>
            </p:extLst>
          </p:nvPr>
        </p:nvGraphicFramePr>
        <p:xfrm>
          <a:off x="1422881" y="4157840"/>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63271790"/>
              </p:ext>
            </p:extLst>
          </p:nvPr>
        </p:nvGraphicFramePr>
        <p:xfrm>
          <a:off x="8100575" y="4151236"/>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6169706" y="5243726"/>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531767" y="6269660"/>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7017431" y="5142137"/>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23351" y="3637156"/>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747431" y="2411815"/>
            <a:ext cx="908120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1747431" y="2491231"/>
            <a:ext cx="908120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162981" y="1730844"/>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284955876"/>
              </p:ext>
            </p:extLst>
          </p:nvPr>
        </p:nvGraphicFramePr>
        <p:xfrm>
          <a:off x="1525444" y="4238849"/>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90820848"/>
              </p:ext>
            </p:extLst>
          </p:nvPr>
        </p:nvGraphicFramePr>
        <p:xfrm>
          <a:off x="7998012" y="4232245"/>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6272269" y="5324735"/>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634330" y="6350669"/>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067873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1999410" y="17181"/>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pPr algn="ctr"/>
            <a:r>
              <a:rPr sz="5000" dirty="0"/>
              <a:t>select() helpers</a:t>
            </a:r>
          </a:p>
        </p:txBody>
      </p:sp>
      <p:grpSp>
        <p:nvGrpSpPr>
          <p:cNvPr id="390" name="Group 390"/>
          <p:cNvGrpSpPr/>
          <p:nvPr/>
        </p:nvGrpSpPr>
        <p:grpSpPr>
          <a:xfrm>
            <a:off x="325678" y="1177447"/>
            <a:ext cx="11866322" cy="4809993"/>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18</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1C9-198C-6440-B618-DB7CA9F0D086}"/>
              </a:ext>
            </a:extLst>
          </p:cNvPr>
          <p:cNvSpPr>
            <a:spLocks noGrp="1"/>
          </p:cNvSpPr>
          <p:nvPr>
            <p:ph type="title"/>
          </p:nvPr>
        </p:nvSpPr>
        <p:spPr/>
        <p:txBody>
          <a:bodyPr/>
          <a:lstStyle/>
          <a:p>
            <a:r>
              <a:rPr lang="en-US" dirty="0"/>
              <a:t>Subset Specific Rows Based on Logical Conditions</a:t>
            </a:r>
          </a:p>
        </p:txBody>
      </p:sp>
    </p:spTree>
    <p:extLst>
      <p:ext uri="{BB962C8B-B14F-4D97-AF65-F5344CB8AC3E}">
        <p14:creationId xmlns:p14="http://schemas.microsoft.com/office/powerpoint/2010/main" val="378789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736024" y="2780966"/>
            <a:ext cx="47465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736024" y="2780966"/>
            <a:ext cx="4746558"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674922" y="3467330"/>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5350202" y="3444426"/>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794180" y="3486735"/>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653066" y="2893041"/>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6879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3377395" y="2288907"/>
            <a:ext cx="4443279"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588953" y="240103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3251446" y="2967848"/>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3380986" y="3887567"/>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6314273" y="2886365"/>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6309238" y="3481722"/>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22</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319253"/>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431380"/>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144382"/>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637198"/>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23</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24</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279242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337205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29</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30</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31</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err="1"/>
              <a:t>dplyr</a:t>
            </a:r>
            <a:r>
              <a:rPr lang="en-US" sz="3200" dirty="0"/>
              <a:t> is a package that contains a variety of data transformation packages intended to be used sequentially</a:t>
            </a:r>
          </a:p>
          <a:p>
            <a:pPr marL="0" indent="0">
              <a:buNone/>
            </a:pPr>
            <a:endParaRPr lang="en-US" sz="3200" b="1" dirty="0"/>
          </a:p>
          <a:p>
            <a:pPr marL="0" indent="0">
              <a:buNone/>
            </a:pPr>
            <a:r>
              <a:rPr lang="en-US" sz="3200" b="1" dirty="0"/>
              <a:t>			select() </a:t>
            </a:r>
            <a:r>
              <a:rPr lang="en-US" sz="3200" dirty="0"/>
              <a:t>will extract specific columns from a data 				frame</a:t>
            </a:r>
          </a:p>
          <a:p>
            <a:pPr marL="0" indent="0">
              <a:buNone/>
            </a:pPr>
            <a:endParaRPr lang="en-US" sz="3200" b="1" dirty="0"/>
          </a:p>
          <a:p>
            <a:pPr marL="0" indent="0">
              <a:buNone/>
            </a:pPr>
            <a:r>
              <a:rPr lang="en-US" sz="3200" b="1" dirty="0"/>
              <a:t>			filter()</a:t>
            </a:r>
            <a:r>
              <a:rPr lang="en-US" sz="3200" dirty="0"/>
              <a:t> extracts specific rows from a data frame 				based on logical conditions, and evaluates each 				row to determine if it is retained or removed</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aphicFrame>
        <p:nvGraphicFramePr>
          <p:cNvPr id="5" name="Google Shape;147;p18">
            <a:extLst>
              <a:ext uri="{FF2B5EF4-FFF2-40B4-BE49-F238E27FC236}">
                <a16:creationId xmlns:a16="http://schemas.microsoft.com/office/drawing/2014/main" id="{BD391629-C73F-C341-8784-C6147FD45652}"/>
              </a:ext>
            </a:extLst>
          </p:cNvPr>
          <p:cNvGraphicFramePr/>
          <p:nvPr>
            <p:extLst>
              <p:ext uri="{D42A27DB-BD31-4B8C-83A1-F6EECF244321}">
                <p14:modId xmlns:p14="http://schemas.microsoft.com/office/powerpoint/2010/main" val="4108830926"/>
              </p:ext>
            </p:extLst>
          </p:nvPr>
        </p:nvGraphicFramePr>
        <p:xfrm>
          <a:off x="141545" y="3018773"/>
          <a:ext cx="1386630" cy="922642"/>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0">
                  <a:extLst>
                    <a:ext uri="{9D8B030D-6E8A-4147-A177-3AD203B41FA5}">
                      <a16:colId xmlns:a16="http://schemas.microsoft.com/office/drawing/2014/main" val="20001"/>
                    </a:ext>
                  </a:extLst>
                </a:gridCol>
                <a:gridCol w="379755">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31806">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6" name="Google Shape;148;p18">
            <a:extLst>
              <a:ext uri="{FF2B5EF4-FFF2-40B4-BE49-F238E27FC236}">
                <a16:creationId xmlns:a16="http://schemas.microsoft.com/office/drawing/2014/main" id="{D21C68C6-87CB-8C44-A924-05D0AA6796E3}"/>
              </a:ext>
            </a:extLst>
          </p:cNvPr>
          <p:cNvGraphicFramePr/>
          <p:nvPr>
            <p:extLst>
              <p:ext uri="{D42A27DB-BD31-4B8C-83A1-F6EECF244321}">
                <p14:modId xmlns:p14="http://schemas.microsoft.com/office/powerpoint/2010/main" val="558428962"/>
              </p:ext>
            </p:extLst>
          </p:nvPr>
        </p:nvGraphicFramePr>
        <p:xfrm>
          <a:off x="2142094" y="3034222"/>
          <a:ext cx="375637" cy="828702"/>
        </p:xfrm>
        <a:graphic>
          <a:graphicData uri="http://schemas.openxmlformats.org/drawingml/2006/table">
            <a:tbl>
              <a:tblPr firstRow="1" bandRow="1">
                <a:noFill/>
                <a:tableStyleId>{809C1C93-8995-4D9E-87C8-A8817AF97DB9}</a:tableStyleId>
              </a:tblPr>
              <a:tblGrid>
                <a:gridCol w="184645">
                  <a:extLst>
                    <a:ext uri="{9D8B030D-6E8A-4147-A177-3AD203B41FA5}">
                      <a16:colId xmlns:a16="http://schemas.microsoft.com/office/drawing/2014/main" val="20000"/>
                    </a:ext>
                  </a:extLst>
                </a:gridCol>
                <a:gridCol w="190992">
                  <a:extLst>
                    <a:ext uri="{9D8B030D-6E8A-4147-A177-3AD203B41FA5}">
                      <a16:colId xmlns:a16="http://schemas.microsoft.com/office/drawing/2014/main" val="20001"/>
                    </a:ext>
                  </a:extLst>
                </a:gridCol>
              </a:tblGrid>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7" name="Right Arrow 6">
            <a:extLst>
              <a:ext uri="{FF2B5EF4-FFF2-40B4-BE49-F238E27FC236}">
                <a16:creationId xmlns:a16="http://schemas.microsoft.com/office/drawing/2014/main" id="{FE181CE5-73AE-CF44-985D-CD92A4D16D3F}"/>
              </a:ext>
            </a:extLst>
          </p:cNvPr>
          <p:cNvSpPr/>
          <p:nvPr/>
        </p:nvSpPr>
        <p:spPr>
          <a:xfrm>
            <a:off x="1676238" y="3377331"/>
            <a:ext cx="207698" cy="1424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Google Shape;154;p18">
            <a:extLst>
              <a:ext uri="{FF2B5EF4-FFF2-40B4-BE49-F238E27FC236}">
                <a16:creationId xmlns:a16="http://schemas.microsoft.com/office/drawing/2014/main" id="{0C624672-CD4C-B143-B0C6-3D99BF165985}"/>
              </a:ext>
            </a:extLst>
          </p:cNvPr>
          <p:cNvGraphicFramePr/>
          <p:nvPr>
            <p:extLst>
              <p:ext uri="{D42A27DB-BD31-4B8C-83A1-F6EECF244321}">
                <p14:modId xmlns:p14="http://schemas.microsoft.com/office/powerpoint/2010/main" val="2721616358"/>
              </p:ext>
            </p:extLst>
          </p:nvPr>
        </p:nvGraphicFramePr>
        <p:xfrm>
          <a:off x="141546" y="4513798"/>
          <a:ext cx="1386629" cy="1022707"/>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1">
                  <a:extLst>
                    <a:ext uri="{9D8B030D-6E8A-4147-A177-3AD203B41FA5}">
                      <a16:colId xmlns:a16="http://schemas.microsoft.com/office/drawing/2014/main" val="20001"/>
                    </a:ext>
                  </a:extLst>
                </a:gridCol>
                <a:gridCol w="379753">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9" name="Google Shape;156;p18">
            <a:extLst>
              <a:ext uri="{FF2B5EF4-FFF2-40B4-BE49-F238E27FC236}">
                <a16:creationId xmlns:a16="http://schemas.microsoft.com/office/drawing/2014/main" id="{0F117B4A-8377-E645-AB43-E149E6E41AA8}"/>
              </a:ext>
            </a:extLst>
          </p:cNvPr>
          <p:cNvGraphicFramePr/>
          <p:nvPr>
            <p:extLst>
              <p:ext uri="{D42A27DB-BD31-4B8C-83A1-F6EECF244321}">
                <p14:modId xmlns:p14="http://schemas.microsoft.com/office/powerpoint/2010/main" val="1704757247"/>
              </p:ext>
            </p:extLst>
          </p:nvPr>
        </p:nvGraphicFramePr>
        <p:xfrm>
          <a:off x="2002960" y="4904431"/>
          <a:ext cx="1103495" cy="297699"/>
        </p:xfrm>
        <a:graphic>
          <a:graphicData uri="http://schemas.openxmlformats.org/drawingml/2006/table">
            <a:tbl>
              <a:tblPr firstRow="1" bandRow="1">
                <a:noFill/>
                <a:tableStyleId>{809C1C93-8995-4D9E-87C8-A8817AF97DB9}</a:tableStyleId>
              </a:tblPr>
              <a:tblGrid>
                <a:gridCol w="220704">
                  <a:extLst>
                    <a:ext uri="{9D8B030D-6E8A-4147-A177-3AD203B41FA5}">
                      <a16:colId xmlns:a16="http://schemas.microsoft.com/office/drawing/2014/main" val="20000"/>
                    </a:ext>
                  </a:extLst>
                </a:gridCol>
                <a:gridCol w="208782">
                  <a:extLst>
                    <a:ext uri="{9D8B030D-6E8A-4147-A177-3AD203B41FA5}">
                      <a16:colId xmlns:a16="http://schemas.microsoft.com/office/drawing/2014/main" val="20001"/>
                    </a:ext>
                  </a:extLst>
                </a:gridCol>
                <a:gridCol w="302212">
                  <a:extLst>
                    <a:ext uri="{9D8B030D-6E8A-4147-A177-3AD203B41FA5}">
                      <a16:colId xmlns:a16="http://schemas.microsoft.com/office/drawing/2014/main" val="20002"/>
                    </a:ext>
                  </a:extLst>
                </a:gridCol>
                <a:gridCol w="371797">
                  <a:extLst>
                    <a:ext uri="{9D8B030D-6E8A-4147-A177-3AD203B41FA5}">
                      <a16:colId xmlns:a16="http://schemas.microsoft.com/office/drawing/2014/main" val="20003"/>
                    </a:ext>
                  </a:extLst>
                </a:gridCol>
              </a:tblGrid>
              <a:tr h="99233">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0" name="Right Arrow 9">
            <a:extLst>
              <a:ext uri="{FF2B5EF4-FFF2-40B4-BE49-F238E27FC236}">
                <a16:creationId xmlns:a16="http://schemas.microsoft.com/office/drawing/2014/main" id="{4CA742EC-46D9-614E-B1E2-ACFED64E1B26}"/>
              </a:ext>
            </a:extLst>
          </p:cNvPr>
          <p:cNvSpPr/>
          <p:nvPr/>
        </p:nvSpPr>
        <p:spPr>
          <a:xfrm>
            <a:off x="1623633" y="4980705"/>
            <a:ext cx="260301" cy="2135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716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1274374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35</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80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979477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37</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99313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6</a:t>
            </a:fld>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48972</TotalTime>
  <Words>3520</Words>
  <Application>Microsoft Macintosh PowerPoint</Application>
  <PresentationFormat>Widescreen</PresentationFormat>
  <Paragraphs>492</Paragraphs>
  <Slides>37</Slides>
  <Notes>36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Creating a Subset</vt:lpstr>
      <vt:lpstr>PowerPoint Presentation</vt:lpstr>
      <vt:lpstr>Typical Data Science Pipeline</vt:lpstr>
      <vt:lpstr>What is a “Tidy” Data Frame</vt:lpstr>
      <vt:lpstr>PowerPoint Presentation</vt:lpstr>
      <vt:lpstr>Transform Data with</vt:lpstr>
      <vt:lpstr>dplyr</vt:lpstr>
      <vt:lpstr>dplyr: a grammar for transforming data</vt:lpstr>
      <vt:lpstr>Dplyr Approach</vt:lpstr>
      <vt:lpstr>Dplyr Approach</vt:lpstr>
      <vt:lpstr>Common syntax</vt:lpstr>
      <vt:lpstr>Subset Specific Columns</vt:lpstr>
      <vt:lpstr>select()</vt:lpstr>
      <vt:lpstr>PowerPoint Presentation</vt:lpstr>
      <vt:lpstr>PowerPoint Presentation</vt:lpstr>
      <vt:lpstr>PowerPoint Presentation</vt:lpstr>
      <vt:lpstr>PowerPoint Presentation</vt:lpstr>
      <vt:lpstr>PowerPoint Presentation</vt:lpstr>
      <vt:lpstr>Subset Specific Rows Based on Logical Conditions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PowerPoint Presentation</vt:lpstr>
      <vt:lpstr>What else?</vt:lpstr>
      <vt:lpstr>select()</vt:lpstr>
      <vt:lpstr>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305</cp:revision>
  <cp:lastPrinted>2019-05-03T14:53:33Z</cp:lastPrinted>
  <dcterms:modified xsi:type="dcterms:W3CDTF">2022-07-06T05:44:09Z</dcterms:modified>
</cp:coreProperties>
</file>